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3"/>
  </p:notesMasterIdLst>
  <p:sldIdLst>
    <p:sldId id="256" r:id="rId2"/>
    <p:sldId id="999" r:id="rId3"/>
    <p:sldId id="1003" r:id="rId4"/>
    <p:sldId id="988" r:id="rId5"/>
    <p:sldId id="1022" r:id="rId6"/>
    <p:sldId id="1021" r:id="rId7"/>
    <p:sldId id="461" r:id="rId8"/>
    <p:sldId id="928" r:id="rId9"/>
    <p:sldId id="402" r:id="rId10"/>
    <p:sldId id="395" r:id="rId11"/>
    <p:sldId id="272" r:id="rId12"/>
    <p:sldId id="929" r:id="rId13"/>
    <p:sldId id="991" r:id="rId14"/>
    <p:sldId id="990" r:id="rId15"/>
    <p:sldId id="949" r:id="rId16"/>
    <p:sldId id="930" r:id="rId17"/>
    <p:sldId id="438" r:id="rId18"/>
    <p:sldId id="453" r:id="rId19"/>
    <p:sldId id="1030" r:id="rId20"/>
    <p:sldId id="1031" r:id="rId21"/>
    <p:sldId id="931" r:id="rId22"/>
    <p:sldId id="933" r:id="rId23"/>
    <p:sldId id="934" r:id="rId24"/>
    <p:sldId id="446" r:id="rId25"/>
    <p:sldId id="1011" r:id="rId26"/>
    <p:sldId id="1010" r:id="rId27"/>
    <p:sldId id="1012" r:id="rId28"/>
    <p:sldId id="472" r:id="rId29"/>
    <p:sldId id="1006" r:id="rId30"/>
    <p:sldId id="1023" r:id="rId31"/>
    <p:sldId id="1000" r:id="rId32"/>
    <p:sldId id="479" r:id="rId33"/>
    <p:sldId id="1013" r:id="rId34"/>
    <p:sldId id="977" r:id="rId35"/>
    <p:sldId id="1032" r:id="rId36"/>
    <p:sldId id="1014" r:id="rId37"/>
    <p:sldId id="1018" r:id="rId38"/>
    <p:sldId id="1033" r:id="rId39"/>
    <p:sldId id="1034" r:id="rId40"/>
    <p:sldId id="1035" r:id="rId41"/>
    <p:sldId id="1024" r:id="rId42"/>
    <p:sldId id="1026" r:id="rId43"/>
    <p:sldId id="1025" r:id="rId44"/>
    <p:sldId id="464" r:id="rId45"/>
    <p:sldId id="755" r:id="rId46"/>
    <p:sldId id="985" r:id="rId47"/>
    <p:sldId id="828" r:id="rId48"/>
    <p:sldId id="1007" r:id="rId49"/>
    <p:sldId id="1008" r:id="rId50"/>
    <p:sldId id="984" r:id="rId51"/>
    <p:sldId id="940" r:id="rId52"/>
    <p:sldId id="1009" r:id="rId53"/>
    <p:sldId id="1015" r:id="rId54"/>
    <p:sldId id="1028" r:id="rId55"/>
    <p:sldId id="1027" r:id="rId56"/>
    <p:sldId id="1029" r:id="rId57"/>
    <p:sldId id="1036" r:id="rId58"/>
    <p:sldId id="1037" r:id="rId59"/>
    <p:sldId id="1017" r:id="rId60"/>
    <p:sldId id="1038" r:id="rId61"/>
    <p:sldId id="922" r:id="rId6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99"/>
            <p14:sldId id="1003"/>
            <p14:sldId id="988"/>
            <p14:sldId id="1022"/>
            <p14:sldId id="1021"/>
            <p14:sldId id="461"/>
            <p14:sldId id="928"/>
            <p14:sldId id="402"/>
            <p14:sldId id="395"/>
            <p14:sldId id="272"/>
            <p14:sldId id="929"/>
            <p14:sldId id="991"/>
            <p14:sldId id="990"/>
            <p14:sldId id="949"/>
            <p14:sldId id="930"/>
            <p14:sldId id="438"/>
            <p14:sldId id="453"/>
            <p14:sldId id="1030"/>
            <p14:sldId id="1031"/>
            <p14:sldId id="931"/>
            <p14:sldId id="933"/>
            <p14:sldId id="934"/>
            <p14:sldId id="446"/>
            <p14:sldId id="1011"/>
            <p14:sldId id="1010"/>
            <p14:sldId id="1012"/>
            <p14:sldId id="472"/>
            <p14:sldId id="1006"/>
            <p14:sldId id="1023"/>
            <p14:sldId id="1000"/>
            <p14:sldId id="479"/>
            <p14:sldId id="1013"/>
            <p14:sldId id="977"/>
            <p14:sldId id="1032"/>
            <p14:sldId id="1014"/>
            <p14:sldId id="1018"/>
            <p14:sldId id="1033"/>
            <p14:sldId id="1034"/>
            <p14:sldId id="1035"/>
            <p14:sldId id="1024"/>
            <p14:sldId id="1026"/>
            <p14:sldId id="1025"/>
            <p14:sldId id="464"/>
            <p14:sldId id="755"/>
            <p14:sldId id="985"/>
            <p14:sldId id="828"/>
            <p14:sldId id="1007"/>
            <p14:sldId id="1008"/>
            <p14:sldId id="984"/>
            <p14:sldId id="940"/>
            <p14:sldId id="1009"/>
            <p14:sldId id="1015"/>
            <p14:sldId id="1028"/>
            <p14:sldId id="1027"/>
            <p14:sldId id="1029"/>
            <p14:sldId id="1036"/>
            <p14:sldId id="1037"/>
            <p14:sldId id="1017"/>
            <p14:sldId id="1038"/>
            <p14:sldId id="9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B58900"/>
    <a:srgbClr val="1778B8"/>
    <a:srgbClr val="B04432"/>
    <a:srgbClr val="36544F"/>
    <a:srgbClr val="FB8E20"/>
    <a:srgbClr val="D4EBE9"/>
    <a:srgbClr val="5AB88F"/>
    <a:srgbClr val="3E729D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99"/>
    <p:restoredTop sz="96911" autoAdjust="0"/>
  </p:normalViewPr>
  <p:slideViewPr>
    <p:cSldViewPr snapToGrid="0" snapToObjects="1">
      <p:cViewPr varScale="1">
        <p:scale>
          <a:sx n="270" d="100"/>
          <a:sy n="270" d="100"/>
        </p:scale>
        <p:origin x="856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03.05.21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441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575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4756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45158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0200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500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88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29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94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37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43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6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584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253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657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7227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hyperlink" Target="https://codesandbox.io/s/react-new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router.com/" TargetMode="Externa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jestjs.io/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xios/axios" TargetMode="External"/><Relationship Id="rId2" Type="http://schemas.openxmlformats.org/officeDocument/2006/relationships/hyperlink" Target="https://developer.mozilla.org/de/docs/Web/API/Fetch_API" TargetMode="Externa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xios/axios" TargetMode="External"/><Relationship Id="rId2" Type="http://schemas.openxmlformats.org/officeDocument/2006/relationships/hyperlink" Target="https://developer.mozilla.org/de/docs/Web/API/Fetch_API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react-query.tanstack.com/" TargetMode="External"/><Relationship Id="rId4" Type="http://schemas.openxmlformats.org/officeDocument/2006/relationships/hyperlink" Target="https://swr.vercel.app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xios/axios" TargetMode="External"/><Relationship Id="rId2" Type="http://schemas.openxmlformats.org/officeDocument/2006/relationships/hyperlink" Target="https://developer.mozilla.org/de/docs/Web/API/Fetch_API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apollographql.com/" TargetMode="External"/><Relationship Id="rId5" Type="http://schemas.openxmlformats.org/officeDocument/2006/relationships/hyperlink" Target="https://react-query.tanstack.com/" TargetMode="External"/><Relationship Id="rId4" Type="http://schemas.openxmlformats.org/officeDocument/2006/relationships/hyperlink" Target="https://swr.vercel.app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emotion.sh/docs/@emotion/react" TargetMode="External"/><Relationship Id="rId2" Type="http://schemas.openxmlformats.org/officeDocument/2006/relationships/hyperlink" Target="https://styled-components.com/" TargetMode="Externa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i18next.com/" TargetMode="External"/><Relationship Id="rId2" Type="http://schemas.openxmlformats.org/officeDocument/2006/relationships/hyperlink" Target="https://formatjs.io/docs/react-intl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0"/>
          <a:stretch/>
        </p:blipFill>
        <p:spPr>
          <a:xfrm>
            <a:off x="0" y="963"/>
            <a:ext cx="9907200" cy="688397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907200" cy="6086124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33484" y="1081229"/>
            <a:ext cx="989483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21050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86124"/>
            <a:ext cx="99072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883676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JAX Online | 6. Mai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2873964" y="5455450"/>
            <a:ext cx="4127203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/jax2021-react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12560" y="3627386"/>
            <a:ext cx="845001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Einsteigen und loslegen - 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</a:rPr>
              <a:t>eine praktische Einführung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Komponenten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291026" y="383235"/>
            <a:ext cx="5401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Templatesprache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3552F46-FA8F-464E-83A7-4E7C35EEA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669" y="553403"/>
            <a:ext cx="3377430" cy="489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53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4464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1338696" y="3343576"/>
            <a:ext cx="4018486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JavaScript-Funktionen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154874" y="4049935"/>
            <a:ext cx="2567031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>
            <a:cxnSpLocks/>
          </p:cNvCxnSpPr>
          <p:nvPr/>
        </p:nvCxnSpPr>
        <p:spPr>
          <a:xfrm flipH="1" flipV="1">
            <a:off x="3438389" y="3632103"/>
            <a:ext cx="2" cy="393245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929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3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11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&lt;/div&gt;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594118" y="5180831"/>
            <a:ext cx="264379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3817909" y="4656556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2693052" y="5263750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UI in JavaScript ("JSX") 😱</a:t>
            </a:r>
          </a:p>
        </p:txBody>
      </p:sp>
    </p:spTree>
    <p:extLst>
      <p:ext uri="{BB962C8B-B14F-4D97-AF65-F5344CB8AC3E}">
        <p14:creationId xmlns:p14="http://schemas.microsoft.com/office/powerpoint/2010/main" val="3199817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17821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4712972" y="4931103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4563214" y="4029779"/>
            <a:ext cx="230277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5935936" y="4401064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55088E6-08D0-9841-924C-131D901A7DCB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ABDBF-D86D-2140-A2D8-70C0C592F1C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67C2963F-6E92-9846-A788-D426098C2E80}"/>
              </a:ext>
            </a:extLst>
          </p:cNvPr>
          <p:cNvCxnSpPr>
            <a:cxnSpLocks/>
          </p:cNvCxnSpPr>
          <p:nvPr/>
        </p:nvCxnSpPr>
        <p:spPr>
          <a:xfrm flipH="1" flipV="1">
            <a:off x="3521203" y="2239796"/>
            <a:ext cx="1597449" cy="1778025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21">
            <a:extLst>
              <a:ext uri="{FF2B5EF4-FFF2-40B4-BE49-F238E27FC236}">
                <a16:creationId xmlns:a16="http://schemas.microsoft.com/office/drawing/2014/main" id="{2B63DC92-1BB4-B641-8D3E-CCCAA1C7CFAF}"/>
              </a:ext>
            </a:extLst>
          </p:cNvPr>
          <p:cNvCxnSpPr>
            <a:cxnSpLocks/>
          </p:cNvCxnSpPr>
          <p:nvPr/>
        </p:nvCxnSpPr>
        <p:spPr>
          <a:xfrm flipH="1" flipV="1">
            <a:off x="4187125" y="2219918"/>
            <a:ext cx="2154040" cy="1797903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77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5276FD7-225B-F24F-AE7D-6522ED65B49D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5C1958D-5AFA-C74E-A6A6-A04266E5BC9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2200578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03155" y="603011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</a:p>
        </p:txBody>
      </p:sp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154875" y="6016331"/>
            <a:ext cx="6014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3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 total={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11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403068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29BBA93-D177-0844-8792-5AFD464D6649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305A4B-EFAD-A741-B3B9-2B7734A0CB0C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41340880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werden zu Applikationen aggregiert</a:t>
            </a:r>
          </a:p>
        </p:txBody>
      </p:sp>
      <p:sp>
        <p:nvSpPr>
          <p:cNvPr id="4" name="Rechteck 3"/>
          <p:cNvSpPr/>
          <p:nvPr/>
        </p:nvSpPr>
        <p:spPr>
          <a:xfrm>
            <a:off x="2163651" y="1230825"/>
            <a:ext cx="64651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b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	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GreetingTable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</a:t>
            </a:r>
          </a:p>
          <a:p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103155" y="22814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7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06333" y="2943698"/>
            <a:ext cx="6093335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925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Arbeiten mit veränderlichen Daten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416361" y="2340654"/>
            <a:ext cx="30732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Model </a:t>
            </a:r>
            <a:r>
              <a:rPr lang="de-DE" sz="4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a.k.a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089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GreetingEditor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831405" y="194148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999D0848-BCD4-3C49-8685-A5974F6FA9E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Beispie</a:t>
            </a:r>
            <a:r>
              <a:rPr lang="de-DE" dirty="0"/>
              <a:t>: Eingabefeld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</p:spTree>
    <p:extLst>
      <p:ext uri="{BB962C8B-B14F-4D97-AF65-F5344CB8AC3E}">
        <p14:creationId xmlns:p14="http://schemas.microsoft.com/office/powerpoint/2010/main" val="1664470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Kontakt: nils@nilshartmann.net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Twitter: @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GreetingEditor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831405" y="194148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999D0848-BCD4-3C49-8685-A5974F6FA9E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76595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Beispie</a:t>
            </a:r>
            <a:r>
              <a:rPr lang="de-DE" dirty="0"/>
              <a:t>: Eingabefeld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900" b="0" u="sng" dirty="0">
                <a:solidFill>
                  <a:srgbClr val="36544F"/>
                </a:solidFill>
              </a:rPr>
              <a:t>Andere typische Beispiele: </a:t>
            </a:r>
          </a:p>
          <a:p>
            <a:r>
              <a:rPr lang="de-DE" sz="1900" b="0" dirty="0">
                <a:solidFill>
                  <a:srgbClr val="36544F"/>
                </a:solidFill>
              </a:rPr>
              <a:t>geladene Daten vom Server</a:t>
            </a:r>
          </a:p>
          <a:p>
            <a:r>
              <a:rPr lang="de-DE" sz="1900" b="0" dirty="0">
                <a:solidFill>
                  <a:srgbClr val="36544F"/>
                </a:solidFill>
              </a:rPr>
              <a:t>Menü aufgeklappt/zugeklappt</a:t>
            </a:r>
          </a:p>
          <a:p>
            <a:r>
              <a:rPr lang="de-DE" sz="1900" b="0" dirty="0">
                <a:solidFill>
                  <a:srgbClr val="36544F"/>
                </a:solidFill>
              </a:rPr>
              <a:t>Modaler Dialog sichtbar/unsichtbar</a:t>
            </a:r>
          </a:p>
        </p:txBody>
      </p:sp>
    </p:spTree>
    <p:extLst>
      <p:ext uri="{BB962C8B-B14F-4D97-AF65-F5344CB8AC3E}">
        <p14:creationId xmlns:p14="http://schemas.microsoft.com/office/powerpoint/2010/main" val="977158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1A103-A630-834A-BA6E-8BB93A322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14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Hook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"-Funktion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534BCEA-9378-2246-9FB2-8FD6686C5FEE}"/>
              </a:ext>
            </a:extLst>
          </p:cNvPr>
          <p:cNvGrpSpPr/>
          <p:nvPr/>
        </p:nvGrpSpPr>
        <p:grpSpPr>
          <a:xfrm>
            <a:off x="7101352" y="2812889"/>
            <a:ext cx="2923023" cy="728642"/>
            <a:chOff x="4193897" y="8292032"/>
            <a:chExt cx="2923023" cy="728642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3ECA697-96EB-054C-94F9-4A5BCCE2D679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F509AA4B-3948-4E45-863D-7FDFF7758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1C01C9FC-F4D5-9744-BF60-F7F42B1B2694}"/>
              </a:ext>
            </a:extLst>
          </p:cNvPr>
          <p:cNvGrpSpPr/>
          <p:nvPr/>
        </p:nvGrpSpPr>
        <p:grpSpPr>
          <a:xfrm>
            <a:off x="3968693" y="2833673"/>
            <a:ext cx="2923023" cy="715942"/>
            <a:chOff x="4193897" y="8292032"/>
            <a:chExt cx="2923023" cy="715942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689271D-237B-D140-BB9F-0AEFCCBA596F}"/>
                </a:ext>
              </a:extLst>
            </p:cNvPr>
            <p:cNvSpPr/>
            <p:nvPr/>
          </p:nvSpPr>
          <p:spPr>
            <a:xfrm>
              <a:off x="4193897" y="87001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  <a:endPara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8FC15B55-42F3-BA44-8E6E-E374DA10E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F4C3248-560B-434E-B243-F506A81422CE}"/>
              </a:ext>
            </a:extLst>
          </p:cNvPr>
          <p:cNvGrpSpPr/>
          <p:nvPr/>
        </p:nvGrpSpPr>
        <p:grpSpPr>
          <a:xfrm>
            <a:off x="2890068" y="2824831"/>
            <a:ext cx="2923023" cy="728642"/>
            <a:chOff x="4193897" y="8292032"/>
            <a:chExt cx="2923023" cy="728642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22EEC40F-3939-B142-B36C-08263144C19A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43" name="Gerade Verbindung 42">
              <a:extLst>
                <a:ext uri="{FF2B5EF4-FFF2-40B4-BE49-F238E27FC236}">
                  <a16:creationId xmlns:a16="http://schemas.microsoft.com/office/drawing/2014/main" id="{2C6ADDC9-8A6F-3443-8988-541207B1C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4858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29264976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8C8DA50-127E-194E-9066-B7ED53E4D66C}"/>
              </a:ext>
            </a:extLst>
          </p:cNvPr>
          <p:cNvCxnSpPr>
            <a:cxnSpLocks/>
          </p:cNvCxnSpPr>
          <p:nvPr/>
        </p:nvCxnSpPr>
        <p:spPr>
          <a:xfrm>
            <a:off x="6471751" y="4783809"/>
            <a:ext cx="3157919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A2FF340-61B7-414D-B47A-D1C3EE4D9CA1}"/>
              </a:ext>
            </a:extLst>
          </p:cNvPr>
          <p:cNvCxnSpPr>
            <a:cxnSpLocks/>
          </p:cNvCxnSpPr>
          <p:nvPr/>
        </p:nvCxnSpPr>
        <p:spPr>
          <a:xfrm>
            <a:off x="9629670" y="2389138"/>
            <a:ext cx="0" cy="2394671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E8E3146-4DB1-744B-B6FA-9CC5468D8D42}"/>
              </a:ext>
            </a:extLst>
          </p:cNvPr>
          <p:cNvCxnSpPr>
            <a:cxnSpLocks/>
          </p:cNvCxnSpPr>
          <p:nvPr/>
        </p:nvCxnSpPr>
        <p:spPr>
          <a:xfrm>
            <a:off x="5977467" y="2414539"/>
            <a:ext cx="3652203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hteck 19">
            <a:extLst>
              <a:ext uri="{FF2B5EF4-FFF2-40B4-BE49-F238E27FC236}">
                <a16:creationId xmlns:a16="http://schemas.microsoft.com/office/drawing/2014/main" id="{C85B2026-9074-944B-8EB5-A8680606B9F3}"/>
              </a:ext>
            </a:extLst>
          </p:cNvPr>
          <p:cNvSpPr/>
          <p:nvPr/>
        </p:nvSpPr>
        <p:spPr>
          <a:xfrm>
            <a:off x="8200729" y="2226010"/>
            <a:ext cx="1159860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20B67DF4-AD3C-2448-BBFA-58DAC4E1F6A6}"/>
              </a:ext>
            </a:extLst>
          </p:cNvPr>
          <p:cNvCxnSpPr>
            <a:cxnSpLocks/>
          </p:cNvCxnSpPr>
          <p:nvPr/>
        </p:nvCxnSpPr>
        <p:spPr>
          <a:xfrm>
            <a:off x="5811723" y="4253517"/>
            <a:ext cx="0" cy="384098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>
            <a:extLst>
              <a:ext uri="{FF2B5EF4-FFF2-40B4-BE49-F238E27FC236}">
                <a16:creationId xmlns:a16="http://schemas.microsoft.com/office/drawing/2014/main" id="{45EF810C-379F-DF49-87AD-FA5A38034172}"/>
              </a:ext>
            </a:extLst>
          </p:cNvPr>
          <p:cNvSpPr/>
          <p:nvPr/>
        </p:nvSpPr>
        <p:spPr>
          <a:xfrm>
            <a:off x="5142280" y="4637615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ändern</a:t>
            </a:r>
          </a:p>
        </p:txBody>
      </p:sp>
      <p:sp useBgFill="1">
        <p:nvSpPr>
          <p:cNvPr id="27" name="Rechteck 26">
            <a:extLst>
              <a:ext uri="{FF2B5EF4-FFF2-40B4-BE49-F238E27FC236}">
                <a16:creationId xmlns:a16="http://schemas.microsoft.com/office/drawing/2014/main" id="{AB7EEE24-AC8B-0642-9DF2-57EE15448A7A}"/>
              </a:ext>
            </a:extLst>
          </p:cNvPr>
          <p:cNvSpPr/>
          <p:nvPr/>
        </p:nvSpPr>
        <p:spPr>
          <a:xfrm>
            <a:off x="5139980" y="3184938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319BE26D-BF25-184D-88AC-BB018040A672}"/>
              </a:ext>
            </a:extLst>
          </p:cNvPr>
          <p:cNvCxnSpPr>
            <a:cxnSpLocks/>
          </p:cNvCxnSpPr>
          <p:nvPr/>
        </p:nvCxnSpPr>
        <p:spPr>
          <a:xfrm>
            <a:off x="5804545" y="3477326"/>
            <a:ext cx="0" cy="344205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Inhaltsplatzhalter 2">
            <a:extLst>
              <a:ext uri="{FF2B5EF4-FFF2-40B4-BE49-F238E27FC236}">
                <a16:creationId xmlns:a16="http://schemas.microsoft.com/office/drawing/2014/main" id="{204F639E-8A0D-A34D-8626-3A366F66B959}"/>
              </a:ext>
            </a:extLst>
          </p:cNvPr>
          <p:cNvSpPr txBox="1">
            <a:spLocks/>
          </p:cNvSpPr>
          <p:nvPr/>
        </p:nvSpPr>
        <p:spPr>
          <a:xfrm>
            <a:off x="203200" y="896812"/>
            <a:ext cx="9499600" cy="7554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96F5DF3-D787-BF40-B8D3-43EA0ED39E34}"/>
              </a:ext>
            </a:extLst>
          </p:cNvPr>
          <p:cNvSpPr/>
          <p:nvPr/>
        </p:nvSpPr>
        <p:spPr>
          <a:xfrm>
            <a:off x="171474" y="5213589"/>
            <a:ext cx="66543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Besonderheiten: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2-Wege-Databinding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Bei Änderung am Zustand wird Funktion neu ausgeführt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7801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59151" y="3061147"/>
            <a:ext cx="8807018" cy="3229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const </a:t>
            </a:r>
            <a:r>
              <a:rPr lang="en-US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phrase === "" || name === "";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value={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e.garget.value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7" name="Gruppierung 6"/>
          <p:cNvGrpSpPr/>
          <p:nvPr/>
        </p:nvGrpSpPr>
        <p:grpSpPr>
          <a:xfrm>
            <a:off x="6142054" y="1070712"/>
            <a:ext cx="3222058" cy="140552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277091" y="932092"/>
            <a:ext cx="9905999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jeder Zustandsänderung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Verhindert Inkonsistenzen</a:t>
            </a:r>
          </a:p>
        </p:txBody>
      </p:sp>
    </p:spTree>
    <p:extLst>
      <p:ext uri="{BB962C8B-B14F-4D97-AF65-F5344CB8AC3E}">
        <p14:creationId xmlns:p14="http://schemas.microsoft.com/office/powerpoint/2010/main" val="15010115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B208BED2-96B3-014A-83DD-3D2DC61CB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62" y="2910457"/>
            <a:ext cx="6692900" cy="3098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203200" y="4341976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V="1">
            <a:off x="1119399" y="4430598"/>
            <a:ext cx="180002" cy="8114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150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5762338" y="4504787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H="1" flipV="1">
            <a:off x="5593788" y="4458679"/>
            <a:ext cx="286147" cy="8114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7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Anwendung wird neu gerendert, alles konsistent!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A4A53D06-DBCF-1B4F-AA10-0AF82471B5B0}"/>
              </a:ext>
            </a:extLst>
          </p:cNvPr>
          <p:cNvCxnSpPr>
            <a:cxnSpLocks/>
          </p:cNvCxnSpPr>
          <p:nvPr/>
        </p:nvCxnSpPr>
        <p:spPr>
          <a:xfrm>
            <a:off x="6843860" y="5363852"/>
            <a:ext cx="44306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0463D34B-21C0-AF41-A58D-0B9FD5BBB9D8}"/>
              </a:ext>
            </a:extLst>
          </p:cNvPr>
          <p:cNvCxnSpPr>
            <a:cxnSpLocks/>
          </p:cNvCxnSpPr>
          <p:nvPr/>
        </p:nvCxnSpPr>
        <p:spPr>
          <a:xfrm flipV="1">
            <a:off x="7286920" y="3685880"/>
            <a:ext cx="0" cy="1677972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7FBFD-F7FF-C145-BDB0-6F4F997F2CFF}"/>
              </a:ext>
            </a:extLst>
          </p:cNvPr>
          <p:cNvCxnSpPr>
            <a:cxnSpLocks/>
          </p:cNvCxnSpPr>
          <p:nvPr/>
        </p:nvCxnSpPr>
        <p:spPr>
          <a:xfrm>
            <a:off x="4468305" y="3695307"/>
            <a:ext cx="2818615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72F10F9-C7A1-7C44-9FE7-4C4CC93D4354}"/>
              </a:ext>
            </a:extLst>
          </p:cNvPr>
          <p:cNvCxnSpPr>
            <a:cxnSpLocks/>
          </p:cNvCxnSpPr>
          <p:nvPr/>
        </p:nvCxnSpPr>
        <p:spPr>
          <a:xfrm>
            <a:off x="1236368" y="3695308"/>
            <a:ext cx="134688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779FA7DB-59CB-2F40-B33A-4D599A6807D5}"/>
              </a:ext>
            </a:extLst>
          </p:cNvPr>
          <p:cNvCxnSpPr>
            <a:cxnSpLocks/>
          </p:cNvCxnSpPr>
          <p:nvPr/>
        </p:nvCxnSpPr>
        <p:spPr>
          <a:xfrm flipV="1">
            <a:off x="1215107" y="3685880"/>
            <a:ext cx="21261" cy="1104975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4AC40C66-6E9B-B848-9DBA-3726C66C824E}"/>
              </a:ext>
            </a:extLst>
          </p:cNvPr>
          <p:cNvSpPr txBox="1"/>
          <p:nvPr/>
        </p:nvSpPr>
        <p:spPr>
          <a:xfrm>
            <a:off x="6949808" y="5401320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newGreeting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2478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1D8F93-FCB3-6142-BD11-512282E10FE3}"/>
              </a:ext>
            </a:extLst>
          </p:cNvPr>
          <p:cNvSpPr txBox="1"/>
          <p:nvPr/>
        </p:nvSpPr>
        <p:spPr>
          <a:xfrm>
            <a:off x="203200" y="790224"/>
            <a:ext cx="9499600" cy="608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Typsichere React-Anwendungen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out-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-box Support für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TypeScript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1600" b="1" dirty="0">
                <a:solidFill>
                  <a:srgbClr val="025249"/>
                </a:solidFill>
                <a:latin typeface="Source Sans Pro" charset="0"/>
              </a:rPr>
              <a:t>Empfehlung: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verwenden!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zum Lernen evtl. erst "nur" JS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FB313B27-72E6-274E-848C-6471F73C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33" y="2048910"/>
            <a:ext cx="4434534" cy="406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572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25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8BD870-4AC5-1C47-8DE5-B02C25980BAC}"/>
              </a:ext>
            </a:extLst>
          </p:cNvPr>
          <p:cNvSpPr/>
          <p:nvPr/>
        </p:nvSpPr>
        <p:spPr>
          <a:xfrm>
            <a:off x="3030838" y="2386185"/>
            <a:ext cx="384432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48AC4C8-BF1C-7045-943B-AC1D262D5A98}"/>
              </a:ext>
            </a:extLst>
          </p:cNvPr>
          <p:cNvSpPr/>
          <p:nvPr/>
        </p:nvSpPr>
        <p:spPr>
          <a:xfrm>
            <a:off x="1245895" y="3785445"/>
            <a:ext cx="741420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Einführung</a:t>
            </a:r>
            <a:endParaRPr lang="de-DE" sz="19400" b="1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78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303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zum schnellen ausprobieren: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4"/>
              </a:rPr>
              <a:t>https://codesandbox.io/s/react-new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 App im Browser entwickeln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DD730588-E3B1-1F40-B8AC-C74A1AADF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581" y="3963691"/>
            <a:ext cx="3891017" cy="271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450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42981" y="2943698"/>
            <a:ext cx="8820043" cy="2169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500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Ökosystem</a:t>
            </a:r>
            <a:endParaRPr lang="de-DE" sz="2400" b="1" dirty="0">
              <a:solidFill>
                <a:srgbClr val="5AB88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4147333" y="2340654"/>
            <a:ext cx="1611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09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Arbeiten mit URLs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De-facto-Standard: React Router</a:t>
            </a:r>
          </a:p>
        </p:txBody>
      </p:sp>
    </p:spTree>
    <p:extLst>
      <p:ext uri="{BB962C8B-B14F-4D97-AF65-F5344CB8AC3E}">
        <p14:creationId xmlns:p14="http://schemas.microsoft.com/office/powerpoint/2010/main" val="155554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Arbeiten mit URLs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Router 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https://reactrouter.com/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  <a:p>
            <a:r>
              <a:rPr lang="de-DE" b="0" dirty="0">
                <a:solidFill>
                  <a:srgbClr val="36544F"/>
                </a:solidFill>
              </a:rPr>
              <a:t>Wie auf dem Server: Pfade auf Komponenten </a:t>
            </a:r>
            <a:r>
              <a:rPr lang="de-DE" b="0" dirty="0" err="1">
                <a:solidFill>
                  <a:srgbClr val="36544F"/>
                </a:solidFill>
              </a:rPr>
              <a:t>mappen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2184114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&lt;h1&gt;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GreetingDisplayPage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/&gt;&lt;/Route&gt;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exact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        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  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348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81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Basis: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Jest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https://jestjs.io/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Standard JavaScript Test-Framework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6DD197C-C002-894F-94D3-1DED3847DD48}"/>
              </a:ext>
            </a:extLst>
          </p:cNvPr>
          <p:cNvSpPr/>
          <p:nvPr/>
        </p:nvSpPr>
        <p:spPr>
          <a:xfrm>
            <a:off x="647068" y="2510015"/>
            <a:ext cx="8730197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!" }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entspricht Test-Methode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Junit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@Test</a:t>
            </a:r>
          </a:p>
          <a:p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entspricht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Assertions</a:t>
            </a:r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toEql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b="1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4339166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48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2766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48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F13C594-64A4-EB4F-9D2E-C319533B85B5}"/>
              </a:ext>
            </a:extLst>
          </p:cNvPr>
          <p:cNvSpPr/>
          <p:nvPr/>
        </p:nvSpPr>
        <p:spPr>
          <a:xfrm>
            <a:off x="647068" y="2510015"/>
            <a:ext cx="8730197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behave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Mock für Event-Handler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jest.fn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Komponente rendern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render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GreetingEditor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initialPhrase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Hello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initialGreeting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="React"     </a:t>
            </a:r>
          </a:p>
          <a:p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={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onSaveHandler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 /&gt;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Ereignis simulieren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fireEvent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.click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screen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getByText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("Save"));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Ergebnis überprüfen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toHaveBeenCalledWith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"React");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5813725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Daten laden vom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macht keine Aussage, wie das geht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3874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Server-Zugriffe (per HTTP)</a:t>
            </a:r>
          </a:p>
          <a:p>
            <a:r>
              <a:rPr lang="de-DE" b="0" dirty="0">
                <a:solidFill>
                  <a:srgbClr val="36544F"/>
                </a:solidFill>
              </a:rPr>
              <a:t>Low-Level (Browser Standard):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dirty="0">
                <a:hlinkClick r:id="rId2"/>
              </a:rPr>
              <a:t>https://developer.mozilla.org/de/docs/Web/API/Fetch_API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Etwas weniger Low-Level: </a:t>
            </a:r>
            <a:r>
              <a:rPr lang="de-DE" b="0" dirty="0" err="1">
                <a:solidFill>
                  <a:srgbClr val="36544F"/>
                </a:solidFill>
              </a:rPr>
              <a:t>axios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hlinkClick r:id="rId3"/>
              </a:rPr>
              <a:t>https://github.com/axios/axios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675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Server-Zugriffe (per HTTP)</a:t>
            </a:r>
          </a:p>
          <a:p>
            <a:r>
              <a:rPr lang="de-DE" b="0" dirty="0">
                <a:solidFill>
                  <a:srgbClr val="36544F"/>
                </a:solidFill>
              </a:rPr>
              <a:t>Low-Level (Browser Standard):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dirty="0">
                <a:hlinkClick r:id="rId2"/>
              </a:rPr>
              <a:t>https://developer.mozilla.org/de/docs/Web/API/Fetch_API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Etwas weniger Low-Level: </a:t>
            </a:r>
            <a:r>
              <a:rPr lang="de-DE" b="0" dirty="0" err="1">
                <a:solidFill>
                  <a:srgbClr val="36544F"/>
                </a:solidFill>
              </a:rPr>
              <a:t>axios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hlinkClick r:id="rId3"/>
              </a:rPr>
              <a:t>https://github.com/axios/axios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High-Level, React-spezifisch:</a:t>
            </a:r>
          </a:p>
          <a:p>
            <a:pPr lvl="1"/>
            <a:r>
              <a:rPr lang="de-DE" dirty="0"/>
              <a:t>SWR: </a:t>
            </a:r>
            <a:r>
              <a:rPr lang="de-DE" dirty="0">
                <a:hlinkClick r:id="rId4"/>
              </a:rPr>
              <a:t>https://swr.vercel.app/</a:t>
            </a:r>
            <a:endParaRPr lang="de-DE" dirty="0"/>
          </a:p>
          <a:p>
            <a:pPr lvl="1"/>
            <a:r>
              <a:rPr lang="de-DE" dirty="0"/>
              <a:t>React Query: </a:t>
            </a:r>
            <a:r>
              <a:rPr lang="de-DE" dirty="0">
                <a:hlinkClick r:id="rId5"/>
              </a:rPr>
              <a:t>https://react-query.tanstack.com/</a:t>
            </a:r>
            <a:endParaRPr lang="de-DE" dirty="0"/>
          </a:p>
          <a:p>
            <a:pPr marL="457200" lvl="1" indent="0">
              <a:buNone/>
            </a:pPr>
            <a:r>
              <a:rPr lang="de-DE" dirty="0"/>
              <a:t>  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8805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57952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Server-Zugriffe (per HTTP)</a:t>
            </a:r>
          </a:p>
          <a:p>
            <a:r>
              <a:rPr lang="de-DE" b="0" dirty="0">
                <a:solidFill>
                  <a:srgbClr val="36544F"/>
                </a:solidFill>
              </a:rPr>
              <a:t>Low-Level (Browser Standard):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dirty="0">
                <a:hlinkClick r:id="rId2"/>
              </a:rPr>
              <a:t>https://developer.mozilla.org/de/docs/Web/API/Fetch_API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Etwas weniger Low-Level: </a:t>
            </a:r>
            <a:r>
              <a:rPr lang="de-DE" b="0" dirty="0" err="1">
                <a:solidFill>
                  <a:srgbClr val="36544F"/>
                </a:solidFill>
              </a:rPr>
              <a:t>axios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hlinkClick r:id="rId3"/>
              </a:rPr>
              <a:t>https://github.com/axios/axios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High-Level, React-spezifisch:</a:t>
            </a:r>
          </a:p>
          <a:p>
            <a:pPr lvl="1"/>
            <a:r>
              <a:rPr lang="de-DE" dirty="0"/>
              <a:t>SWR: </a:t>
            </a:r>
            <a:r>
              <a:rPr lang="de-DE" dirty="0">
                <a:hlinkClick r:id="rId4"/>
              </a:rPr>
              <a:t>https://swr.vercel.app/</a:t>
            </a:r>
            <a:endParaRPr lang="de-DE" dirty="0"/>
          </a:p>
          <a:p>
            <a:pPr lvl="1"/>
            <a:r>
              <a:rPr lang="de-DE" dirty="0"/>
              <a:t>React Query: </a:t>
            </a:r>
            <a:r>
              <a:rPr lang="de-DE" dirty="0">
                <a:hlinkClick r:id="rId5"/>
              </a:rPr>
              <a:t>https://react-query.tanstack.com/</a:t>
            </a:r>
            <a:endParaRPr lang="de-DE" dirty="0"/>
          </a:p>
          <a:p>
            <a:pPr marL="457200" lvl="1" indent="0">
              <a:buNone/>
            </a:pPr>
            <a:r>
              <a:rPr lang="de-DE" dirty="0"/>
              <a:t>  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Oder für GraphQL:</a:t>
            </a:r>
          </a:p>
          <a:p>
            <a:pPr lvl="1"/>
            <a:r>
              <a:rPr lang="de-DE" dirty="0"/>
              <a:t>Apollo: </a:t>
            </a:r>
            <a:r>
              <a:rPr lang="de-DE" dirty="0">
                <a:hlinkClick r:id="rId6"/>
              </a:rPr>
              <a:t>https://www.apollographql.com/</a:t>
            </a:r>
            <a:r>
              <a:rPr lang="de-DE" dirty="0"/>
              <a:t>  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44514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SWR und React Query: vollständige Lösungen für 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B8D1976-70EF-3341-9C83-11FCEC941F70}"/>
              </a:ext>
            </a:extLst>
          </p:cNvPr>
          <p:cNvSpPr/>
          <p:nvPr/>
        </p:nvSpPr>
        <p:spPr>
          <a:xfrm>
            <a:off x="280053" y="3065325"/>
            <a:ext cx="82889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886949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SWR und React Query: vollständige Lösungen für 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B8D1976-70EF-3341-9C83-11FCEC941F70}"/>
              </a:ext>
            </a:extLst>
          </p:cNvPr>
          <p:cNvSpPr/>
          <p:nvPr/>
        </p:nvSpPr>
        <p:spPr>
          <a:xfrm>
            <a:off x="280053" y="3065325"/>
            <a:ext cx="82889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7B78EEB-2FEF-6E46-839D-3D7695ECA431}"/>
              </a:ext>
            </a:extLst>
          </p:cNvPr>
          <p:cNvSpPr/>
          <p:nvPr/>
        </p:nvSpPr>
        <p:spPr>
          <a:xfrm>
            <a:off x="4672947" y="2603660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Wenn Request Status sich ändert,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Komponente neu gerendert,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neue Daten kommen zurück!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405522CF-745C-DF4D-BD51-A514DEBC96E4}"/>
              </a:ext>
            </a:extLst>
          </p:cNvPr>
          <p:cNvCxnSpPr>
            <a:stCxn id="5" idx="1"/>
          </p:cNvCxnSpPr>
          <p:nvPr/>
        </p:nvCxnSpPr>
        <p:spPr>
          <a:xfrm flipH="1">
            <a:off x="4204355" y="3065325"/>
            <a:ext cx="468592" cy="865652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3496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SWR und React Query: vollständige Lösungen für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Folgen React Programmiermodell</a:t>
            </a:r>
          </a:p>
          <a:p>
            <a:r>
              <a:rPr lang="de-DE" b="0" dirty="0">
                <a:solidFill>
                  <a:srgbClr val="36544F"/>
                </a:solidFill>
              </a:rPr>
              <a:t>Globales Caching, Re-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Error Handling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B8D1976-70EF-3341-9C83-11FCEC941F70}"/>
              </a:ext>
            </a:extLst>
          </p:cNvPr>
          <p:cNvSpPr/>
          <p:nvPr/>
        </p:nvSpPr>
        <p:spPr>
          <a:xfrm>
            <a:off x="280053" y="3065325"/>
            <a:ext cx="82889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7B78EEB-2FEF-6E46-839D-3D7695ECA431}"/>
              </a:ext>
            </a:extLst>
          </p:cNvPr>
          <p:cNvSpPr/>
          <p:nvPr/>
        </p:nvSpPr>
        <p:spPr>
          <a:xfrm>
            <a:off x="4672947" y="2603660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Wenn Request Status sich ändert,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Komponente neu gerendert,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neue Daten kommen zurück!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405522CF-745C-DF4D-BD51-A514DEBC96E4}"/>
              </a:ext>
            </a:extLst>
          </p:cNvPr>
          <p:cNvCxnSpPr>
            <a:stCxn id="5" idx="1"/>
          </p:cNvCxnSpPr>
          <p:nvPr/>
        </p:nvCxnSpPr>
        <p:spPr>
          <a:xfrm flipH="1">
            <a:off x="4204355" y="3065325"/>
            <a:ext cx="468592" cy="865652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5460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5400" dirty="0">
                <a:solidFill>
                  <a:srgbClr val="1778B8"/>
                </a:solidFill>
              </a:rPr>
              <a:t>Globaler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9E60B8"/>
                </a:solidFill>
              </a:rPr>
              <a:t>Zustand</a:t>
            </a:r>
            <a:endParaRPr lang="de-DE" sz="4000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4429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Daten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208812" y="4356669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111341" y="4687965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7079611" y="267696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2951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globlaer</a:t>
            </a:r>
            <a:r>
              <a:rPr lang="de-DE" dirty="0"/>
              <a:t>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Aktionen</a:t>
            </a:r>
            <a:r>
              <a:rPr lang="de-DE" dirty="0"/>
              <a:t> und </a:t>
            </a:r>
            <a:r>
              <a:rPr lang="de-DE" u="sng" dirty="0"/>
              <a:t>Logik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546743" y="4366608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230611" y="4298402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251245-63BC-A844-8098-C31B172A5FE1}"/>
              </a:ext>
            </a:extLst>
          </p:cNvPr>
          <p:cNvSpPr/>
          <p:nvPr/>
        </p:nvSpPr>
        <p:spPr>
          <a:xfrm>
            <a:off x="1350476" y="3535673"/>
            <a:ext cx="488263" cy="300831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973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58DDC6B-F877-5645-A162-6407182DC441}"/>
              </a:ext>
            </a:extLst>
          </p:cNvPr>
          <p:cNvGrpSpPr/>
          <p:nvPr/>
        </p:nvGrpSpPr>
        <p:grpSpPr>
          <a:xfrm>
            <a:off x="3215326" y="3220572"/>
            <a:ext cx="2810451" cy="247490"/>
            <a:chOff x="4318321" y="3211725"/>
            <a:chExt cx="2810451" cy="247490"/>
          </a:xfrm>
        </p:grpSpPr>
        <p:sp>
          <p:nvSpPr>
            <p:cNvPr id="6" name="Inhaltsplatzhalter 6">
              <a:extLst>
                <a:ext uri="{FF2B5EF4-FFF2-40B4-BE49-F238E27FC236}">
                  <a16:creationId xmlns:a16="http://schemas.microsoft.com/office/drawing/2014/main" id="{E5B2B2E1-D501-D84C-92BE-3CC0C49B04D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50E7F327-DCDE-7F40-9898-00EFFA6540A9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717006B1-1989-7D4D-9D31-090F28D127D2}"/>
              </a:ext>
            </a:extLst>
          </p:cNvPr>
          <p:cNvCxnSpPr>
            <a:cxnSpLocks/>
          </p:cNvCxnSpPr>
          <p:nvPr/>
        </p:nvCxnSpPr>
        <p:spPr>
          <a:xfrm flipH="1">
            <a:off x="1527417" y="3344317"/>
            <a:ext cx="1942428" cy="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B9DEFC-8159-AA4D-BF84-F5F620A962EB}"/>
              </a:ext>
            </a:extLst>
          </p:cNvPr>
          <p:cNvGrpSpPr/>
          <p:nvPr/>
        </p:nvGrpSpPr>
        <p:grpSpPr>
          <a:xfrm>
            <a:off x="3214563" y="4413029"/>
            <a:ext cx="2810451" cy="247490"/>
            <a:chOff x="4318321" y="3211725"/>
            <a:chExt cx="2810451" cy="247490"/>
          </a:xfrm>
        </p:grpSpPr>
        <p:sp>
          <p:nvSpPr>
            <p:cNvPr id="13" name="Inhaltsplatzhalter 6">
              <a:extLst>
                <a:ext uri="{FF2B5EF4-FFF2-40B4-BE49-F238E27FC236}">
                  <a16:creationId xmlns:a16="http://schemas.microsoft.com/office/drawing/2014/main" id="{3FDCB198-28E1-2740-8CC6-A7E8473B2FE0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7E0446E-3F01-8A49-A512-F0726F65F2A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D1FF7770-33F7-7F4F-8C8B-7256383967EF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068439" y="4521667"/>
            <a:ext cx="1399964" cy="15108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92B0BBD-3794-7543-A95A-6FAB1DFCA4AB}"/>
              </a:ext>
            </a:extLst>
          </p:cNvPr>
          <p:cNvGrpSpPr/>
          <p:nvPr/>
        </p:nvGrpSpPr>
        <p:grpSpPr>
          <a:xfrm>
            <a:off x="3215326" y="5375691"/>
            <a:ext cx="2810451" cy="247490"/>
            <a:chOff x="4318321" y="3211725"/>
            <a:chExt cx="2810451" cy="247490"/>
          </a:xfrm>
        </p:grpSpPr>
        <p:sp>
          <p:nvSpPr>
            <p:cNvPr id="17" name="Inhaltsplatzhalter 6">
              <a:extLst>
                <a:ext uri="{FF2B5EF4-FFF2-40B4-BE49-F238E27FC236}">
                  <a16:creationId xmlns:a16="http://schemas.microsoft.com/office/drawing/2014/main" id="{228B092E-9D7A-EC47-85E9-EE2B7600DE19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C21580C-3622-DE44-ABEB-3E2518E5882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947703" y="5499436"/>
            <a:ext cx="2522142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Inhaltsplatzhalter 6">
            <a:extLst>
              <a:ext uri="{FF2B5EF4-FFF2-40B4-BE49-F238E27FC236}">
                <a16:creationId xmlns:a16="http://schemas.microsoft.com/office/drawing/2014/main" id="{5E324205-1C10-0B47-8173-F34B32D57D46}"/>
              </a:ext>
            </a:extLst>
          </p:cNvPr>
          <p:cNvSpPr txBox="1">
            <a:spLocks/>
          </p:cNvSpPr>
          <p:nvPr/>
        </p:nvSpPr>
        <p:spPr>
          <a:xfrm>
            <a:off x="3214563" y="1688734"/>
            <a:ext cx="2810451" cy="12891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Globale Daten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200" spc="41" dirty="0" err="1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Greetings</a:t>
            </a:r>
            <a:endParaRPr lang="de-DE" sz="1200" spc="41" dirty="0">
              <a:solidFill>
                <a:srgbClr val="36544F"/>
              </a:solidFill>
              <a:latin typeface="Source Sans Pro" panose="020B0503030403020204" pitchFamily="34" charset="0"/>
              <a:ea typeface="Source Sans Pro Semibold" charset="0"/>
              <a:cs typeface="Source Sans Pro Semibold" charset="0"/>
            </a:endParaRP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Filter</a:t>
            </a:r>
          </a:p>
          <a:p>
            <a:pPr marL="0" indent="0">
              <a:buNone/>
            </a:pP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und </a:t>
            </a: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</a:rPr>
              <a:t>globale Aktionen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setzen des Filters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entfernen des Filters</a:t>
            </a: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DB82696A-48DA-814A-9FFD-4D8FB37A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20" name="Gerader Verbinder 21">
            <a:extLst>
              <a:ext uri="{FF2B5EF4-FFF2-40B4-BE49-F238E27FC236}">
                <a16:creationId xmlns:a16="http://schemas.microsoft.com/office/drawing/2014/main" id="{5E31A2C2-BC0B-314F-9A08-7DC85A16A9C5}"/>
              </a:ext>
            </a:extLst>
          </p:cNvPr>
          <p:cNvCxnSpPr>
            <a:cxnSpLocks/>
          </p:cNvCxnSpPr>
          <p:nvPr/>
        </p:nvCxnSpPr>
        <p:spPr>
          <a:xfrm flipH="1">
            <a:off x="2139885" y="1800520"/>
            <a:ext cx="1032235" cy="811763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39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Unterkomponenten können Aktionen/Events auslösen, Aufruf von Callback-Funktionen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CF338978-8C34-DF43-A5B5-1BB3D0DD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2705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Typischer  Datenfluss und </a:t>
            </a:r>
            <a:r>
              <a:rPr lang="de-DE" sz="2000" b="0" dirty="0" err="1">
                <a:solidFill>
                  <a:srgbClr val="36544F"/>
                </a:solidFill>
              </a:rPr>
              <a:t>Renderzyklus</a:t>
            </a:r>
            <a:r>
              <a:rPr lang="de-DE" sz="2000" b="0" dirty="0">
                <a:solidFill>
                  <a:srgbClr val="36544F"/>
                </a:solidFill>
              </a:rPr>
              <a:t> bleibt erhalten: Zustandsänderung -&gt; Rendern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2CAB970-5EEF-A74E-B451-D0FEF879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90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</p:spTree>
    <p:extLst>
      <p:ext uri="{BB962C8B-B14F-4D97-AF65-F5344CB8AC3E}">
        <p14:creationId xmlns:p14="http://schemas.microsoft.com/office/powerpoint/2010/main" val="29429647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Externes </a:t>
            </a:r>
            <a:r>
              <a:rPr lang="de-DE" dirty="0" err="1"/>
              <a:t>Statemanagement</a:t>
            </a:r>
            <a:r>
              <a:rPr lang="de-DE" b="0" dirty="0">
                <a:solidFill>
                  <a:srgbClr val="36544F"/>
                </a:solidFill>
              </a:rPr>
              <a:t>: Zustand wandert aus den Komponenten</a:t>
            </a:r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Prominente Vertreter: </a:t>
            </a:r>
            <a:r>
              <a:rPr lang="de-DE" sz="1800" b="0" dirty="0" err="1">
                <a:solidFill>
                  <a:srgbClr val="1778B8"/>
                </a:solidFill>
              </a:rPr>
              <a:t>Redux</a:t>
            </a:r>
            <a:r>
              <a:rPr lang="de-DE" sz="1800" b="0" dirty="0">
                <a:solidFill>
                  <a:srgbClr val="36544F"/>
                </a:solidFill>
              </a:rPr>
              <a:t> oder </a:t>
            </a:r>
            <a:r>
              <a:rPr lang="de-DE" sz="1800" b="0" dirty="0" err="1">
                <a:solidFill>
                  <a:srgbClr val="1778B8"/>
                </a:solidFill>
              </a:rPr>
              <a:t>MobX</a:t>
            </a:r>
            <a:endParaRPr lang="de-DE" sz="180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9E60B8"/>
                </a:solidFill>
              </a:rPr>
              <a:t>Store</a:t>
            </a:r>
            <a:r>
              <a:rPr lang="de-DE" sz="1800" b="0" dirty="0">
                <a:solidFill>
                  <a:srgbClr val="36544F"/>
                </a:solidFill>
              </a:rPr>
              <a:t> hält globale Daten und Logik, Komponenten lesen direkt daraus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785" y="2449437"/>
            <a:ext cx="3298651" cy="39507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72931" y="2417606"/>
            <a:ext cx="3075050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708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endParaRPr lang="de-DE" dirty="0"/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Zugriff mit </a:t>
            </a:r>
            <a:r>
              <a:rPr lang="de-DE" b="0" dirty="0" err="1">
                <a:solidFill>
                  <a:srgbClr val="36544F"/>
                </a:solidFill>
              </a:rPr>
              <a:t>Selector</a:t>
            </a:r>
            <a:r>
              <a:rPr lang="de-DE" b="0" dirty="0">
                <a:solidFill>
                  <a:srgbClr val="36544F"/>
                </a:solidFill>
              </a:rPr>
              <a:t> auf globalen Store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react-redux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state.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state.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... // Tabelle mit gefilterten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75843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Verarbeitung von Aktionen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Logik ist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-Funktionen untergebracht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Keine Abhängigkeit auf React oder andere 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Verarbeitet Aktionen und liefert neuen Zustand zurück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339859" y="2827795"/>
            <a:ext cx="9362941" cy="37633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greetingsReducer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oldState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if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action.type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removeGreeting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...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oldState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oldState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.greetings.filter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g.id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!==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action.greetingId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weitere Actions behandeln...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994184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</p:spTree>
    <p:extLst>
      <p:ext uri="{BB962C8B-B14F-4D97-AF65-F5344CB8AC3E}">
        <p14:creationId xmlns:p14="http://schemas.microsoft.com/office/powerpoint/2010/main" val="29303398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1: CSS und CSS Modules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Support für CSS (Modules) ist eingebaut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Unterstützt wird dabei auch SASS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347769" y="2959770"/>
            <a:ext cx="9362941" cy="3763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...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BF50CEF-5ABF-2343-B545-203D9BD3F49F}"/>
              </a:ext>
            </a:extLst>
          </p:cNvPr>
          <p:cNvSpPr/>
          <p:nvPr/>
        </p:nvSpPr>
        <p:spPr>
          <a:xfrm>
            <a:off x="82058" y="2888748"/>
            <a:ext cx="2010487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scss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96AC0D-DE35-884B-80D9-2590D4A5BC1E}"/>
              </a:ext>
            </a:extLst>
          </p:cNvPr>
          <p:cNvSpPr/>
          <p:nvPr/>
        </p:nvSpPr>
        <p:spPr>
          <a:xfrm>
            <a:off x="82058" y="4246208"/>
            <a:ext cx="1903085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GreetingTable.js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tsx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515720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Styles werden direkt in JavaScript-Code geschrieben</a:t>
            </a:r>
          </a:p>
          <a:p>
            <a:r>
              <a:rPr lang="de-DE" b="0" dirty="0">
                <a:solidFill>
                  <a:srgbClr val="36544F"/>
                </a:solidFill>
              </a:rPr>
              <a:t>Vielleicht konsequenteste Umsetzung der Komponenten Idee</a:t>
            </a:r>
          </a:p>
          <a:p>
            <a:r>
              <a:rPr lang="de-DE" b="0" dirty="0">
                <a:solidFill>
                  <a:srgbClr val="36544F"/>
                </a:solidFill>
              </a:rPr>
              <a:t>Ermöglicht Anpassung der Styles zur Laufzeit, z.B. abhängig von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Nicht unumstritten (was machen Leute, die CSS, aber kein JS können?)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Bekannte Vertreter: </a:t>
            </a:r>
          </a:p>
          <a:p>
            <a:pPr lvl="1"/>
            <a:r>
              <a:rPr lang="de-DE" dirty="0" err="1"/>
              <a:t>Styled</a:t>
            </a:r>
            <a:r>
              <a:rPr lang="de-DE" dirty="0"/>
              <a:t> Components </a:t>
            </a:r>
            <a:r>
              <a:rPr lang="de-DE" dirty="0">
                <a:hlinkClick r:id="rId2"/>
              </a:rPr>
              <a:t>https://styled-components.com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Emotion </a:t>
            </a:r>
            <a:r>
              <a:rPr lang="de-DE" dirty="0">
                <a:hlinkClick r:id="rId3"/>
              </a:rPr>
              <a:t>https://emotion.sh/docs/@emotion/react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2242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16022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</p:spTree>
    <p:extLst>
      <p:ext uri="{BB962C8B-B14F-4D97-AF65-F5344CB8AC3E}">
        <p14:creationId xmlns:p14="http://schemas.microsoft.com/office/powerpoint/2010/main" val="30296966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3493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-size: ${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=&gt; 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props.greetings.length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&gt; 10 ? "15px" : "20px"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</p:spTree>
    <p:extLst>
      <p:ext uri="{BB962C8B-B14F-4D97-AF65-F5344CB8AC3E}">
        <p14:creationId xmlns:p14="http://schemas.microsoft.com/office/powerpoint/2010/main" val="3079853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}&gt; 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-size: ${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</a:t>
            </a:r>
            <a:r>
              <a:rPr lang="de-DE" sz="1463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.length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&gt; 10 ? "15px" : "20px"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GreetingApp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</a:t>
            </a:r>
            <a:r>
              <a:rPr lang="en-US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={...} /&gt;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8F6389-17A2-D44C-B042-B9D2DC1E2C6C}"/>
              </a:ext>
            </a:extLst>
          </p:cNvPr>
          <p:cNvSpPr txBox="1"/>
          <p:nvPr/>
        </p:nvSpPr>
        <p:spPr>
          <a:xfrm>
            <a:off x="250334" y="5570330"/>
            <a:ext cx="1146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Verwendung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wie gewohnt</a:t>
            </a:r>
          </a:p>
        </p:txBody>
      </p:sp>
    </p:spTree>
    <p:extLst>
      <p:ext uri="{BB962C8B-B14F-4D97-AF65-F5344CB8AC3E}">
        <p14:creationId xmlns:p14="http://schemas.microsoft.com/office/powerpoint/2010/main" val="383245741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Texte und Daten übersetzen und korrekt formatieren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react-intl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https://formatjs.io/docs/react-intl/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react-i18next (</a:t>
            </a:r>
            <a:r>
              <a:rPr lang="de-DE" b="0" dirty="0">
                <a:solidFill>
                  <a:srgbClr val="36544F"/>
                </a:solidFill>
                <a:hlinkClick r:id="rId3"/>
              </a:rPr>
              <a:t>https://react.i18next.com/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Sehr ähnliches Feature-Set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Einlesen von Sprach-Dateien vom Server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Übersetzen von Texten inkl. Platzhaltern,  Plural etc.</a:t>
            </a:r>
          </a:p>
          <a:p>
            <a:pPr lvl="1"/>
            <a:r>
              <a:rPr lang="de-DE" dirty="0"/>
              <a:t>Formatieren von Datum und Zahlen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Dynamisches Umstellen des </a:t>
            </a:r>
            <a:r>
              <a:rPr lang="de-DE" b="0" dirty="0" err="1">
                <a:solidFill>
                  <a:srgbClr val="36544F"/>
                </a:solidFill>
              </a:rPr>
              <a:t>Locales</a:t>
            </a:r>
            <a:r>
              <a:rPr lang="de-DE" b="0" dirty="0">
                <a:solidFill>
                  <a:srgbClr val="36544F"/>
                </a:solidFill>
              </a:rPr>
              <a:t> zur Laufzeit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2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In ernsthaften Anwendungen werden weitere Bibliotheken benötigt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</p:spTree>
    <p:extLst>
      <p:ext uri="{BB962C8B-B14F-4D97-AF65-F5344CB8AC3E}">
        <p14:creationId xmlns:p14="http://schemas.microsoft.com/office/powerpoint/2010/main" val="21305024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react-i18next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145093" y="1819128"/>
            <a:ext cx="9362941" cy="47095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 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=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useTranslation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{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  <a:cs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 {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greetings.length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})}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&lt;/h1&gt;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(en)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(de)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"Ein Gruß",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"Angezeigt werden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Grüße"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00041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/jax2021-react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</a:t>
            </a:r>
            <a:r>
              <a:rPr lang="de-DE" sz="2000" b="1" dirty="0">
                <a:solidFill>
                  <a:srgbClr val="36544F"/>
                </a:solidFill>
              </a:rPr>
              <a:t>-training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04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Beispiel: Die </a:t>
            </a:r>
            <a:r>
              <a:rPr lang="de-DE" spc="100" dirty="0" err="1"/>
              <a:t>Greeting</a:t>
            </a:r>
            <a:r>
              <a:rPr lang="de-DE" spc="100" dirty="0"/>
              <a:t> App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10" y="1228436"/>
            <a:ext cx="7454379" cy="432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2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Greeting</a:t>
            </a:r>
            <a:r>
              <a:rPr lang="de-DE" dirty="0"/>
              <a:t> App: Komponenten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F2CDC7-5DC4-0642-BE8C-ECA763D7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35" y="1079936"/>
            <a:ext cx="8133930" cy="47605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EB4B457-6F53-B248-B6D1-E743C2631D86}"/>
              </a:ext>
            </a:extLst>
          </p:cNvPr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</p:spTree>
    <p:extLst>
      <p:ext uri="{BB962C8B-B14F-4D97-AF65-F5344CB8AC3E}">
        <p14:creationId xmlns:p14="http://schemas.microsoft.com/office/powerpoint/2010/main" val="722944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FF2EE56-21D0-0E44-9E7E-AF067851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12" y="1752601"/>
            <a:ext cx="8966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57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2748</Words>
  <Application>Microsoft Macintosh PowerPoint</Application>
  <PresentationFormat>A4-Papier (210 x 297 mm)</PresentationFormat>
  <Paragraphs>663</Paragraphs>
  <Slides>61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73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JAX Online | 6. Mai 2021 | @nilshartmann</vt:lpstr>
      <vt:lpstr>https://nilshartmann.net</vt:lpstr>
      <vt:lpstr>PowerPoint-Präsentation</vt:lpstr>
      <vt:lpstr>React</vt:lpstr>
      <vt:lpstr>React</vt:lpstr>
      <vt:lpstr>React</vt:lpstr>
      <vt:lpstr>Beispiel: Die Greeting App</vt:lpstr>
      <vt:lpstr>Greeting App: Komponenten</vt:lpstr>
      <vt:lpstr>Komponenten</vt:lpstr>
      <vt:lpstr>Komponenten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Komponenten werden zu Applikationen aggregiert</vt:lpstr>
      <vt:lpstr>Arbeiten mit veränderlichen Daten</vt:lpstr>
      <vt:lpstr>State</vt:lpstr>
      <vt:lpstr>State</vt:lpstr>
      <vt:lpstr>Beispiel: Eingabefeld</vt:lpstr>
      <vt:lpstr>Beispiel: Eingabefeld</vt:lpstr>
      <vt:lpstr>Beispiel: Eingabefeld</vt:lpstr>
      <vt:lpstr>Rendering von Komponenten</vt:lpstr>
      <vt:lpstr>Hierarchien von Komponenten</vt:lpstr>
      <vt:lpstr>Hierarchien von Komponenten</vt:lpstr>
      <vt:lpstr>Hierarchien von Komponenten</vt:lpstr>
      <vt:lpstr>TypeScript</vt:lpstr>
      <vt:lpstr>Mit React loslegen</vt:lpstr>
      <vt:lpstr>Mit React loslegen</vt:lpstr>
      <vt:lpstr>PowerPoint-Präsentation</vt:lpstr>
      <vt:lpstr>Routing</vt:lpstr>
      <vt:lpstr>Routing</vt:lpstr>
      <vt:lpstr>Testen von Komponenten</vt:lpstr>
      <vt:lpstr>Testen von Komponenten</vt:lpstr>
      <vt:lpstr>Testen von Komponenten</vt:lpstr>
      <vt:lpstr>Data Fetching</vt:lpstr>
      <vt:lpstr>Data Fetching</vt:lpstr>
      <vt:lpstr>Data Fetching</vt:lpstr>
      <vt:lpstr>Data Fetching</vt:lpstr>
      <vt:lpstr>Data Fetching</vt:lpstr>
      <vt:lpstr>Data Fetching</vt:lpstr>
      <vt:lpstr>Data Fetching</vt:lpstr>
      <vt:lpstr>PowerPoint-Präsentation</vt:lpstr>
      <vt:lpstr>globaler Zustand</vt:lpstr>
      <vt:lpstr>globlaer Zustand</vt:lpstr>
      <vt:lpstr>Globale Daten</vt:lpstr>
      <vt:lpstr>Globale Daten</vt:lpstr>
      <vt:lpstr>Globale Daten</vt:lpstr>
      <vt:lpstr>Globaler Zustand</vt:lpstr>
      <vt:lpstr>Globale Daten</vt:lpstr>
      <vt:lpstr>Beispiel: Redux</vt:lpstr>
      <vt:lpstr>Styling (CSS)</vt:lpstr>
      <vt:lpstr>Styling (CSS)</vt:lpstr>
      <vt:lpstr>Styling (CSS)</vt:lpstr>
      <vt:lpstr>Styling (CSS)</vt:lpstr>
      <vt:lpstr>Styling (CSS)</vt:lpstr>
      <vt:lpstr>Styling (CSS)</vt:lpstr>
      <vt:lpstr>Internationalisierung</vt:lpstr>
      <vt:lpstr>Internationalisierung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953</cp:revision>
  <cp:lastPrinted>2019-01-27T23:15:14Z</cp:lastPrinted>
  <dcterms:created xsi:type="dcterms:W3CDTF">2016-03-28T15:59:53Z</dcterms:created>
  <dcterms:modified xsi:type="dcterms:W3CDTF">2021-05-03T20:22:31Z</dcterms:modified>
</cp:coreProperties>
</file>

<file path=docProps/thumbnail.jpeg>
</file>